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  <p:embeddedFont>
      <p:font typeface="Montserrat Light"/>
      <p:regular r:id="rId17"/>
      <p:bold r:id="rId18"/>
      <p:italic r:id="rId19"/>
      <p:boldItalic r:id="rId20"/>
    </p:embeddedFont>
    <p:embeddedFont>
      <p:font typeface="Montserrat ExtraBold"/>
      <p:bold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Light-boldItalic.fntdata"/><Relationship Id="rId11" Type="http://schemas.openxmlformats.org/officeDocument/2006/relationships/slide" Target="slides/slide7.xml"/><Relationship Id="rId22" Type="http://schemas.openxmlformats.org/officeDocument/2006/relationships/font" Target="fonts/MontserratExtraBold-boldItalic.fntdata"/><Relationship Id="rId10" Type="http://schemas.openxmlformats.org/officeDocument/2006/relationships/slide" Target="slides/slide6.xml"/><Relationship Id="rId21" Type="http://schemas.openxmlformats.org/officeDocument/2006/relationships/font" Target="fonts/MontserratExtraBold-bold.fntdata"/><Relationship Id="rId13" Type="http://schemas.openxmlformats.org/officeDocument/2006/relationships/font" Target="fonts/Montserrat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schemas.openxmlformats.org/officeDocument/2006/relationships/font" Target="fonts/MontserratLight-regular.fntdata"/><Relationship Id="rId16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19" Type="http://schemas.openxmlformats.org/officeDocument/2006/relationships/font" Target="fonts/MontserratLight-italic.fntdata"/><Relationship Id="rId6" Type="http://schemas.openxmlformats.org/officeDocument/2006/relationships/slide" Target="slides/slide2.xml"/><Relationship Id="rId18" Type="http://schemas.openxmlformats.org/officeDocument/2006/relationships/font" Target="fonts/MontserratLigh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eb8257fa4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eb8257fa4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eb8257fa4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eb8257fa4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eb8257fa4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eb8257fa4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eb8257fa4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eb8257fa4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eb8257fa4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eb8257fa4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eb8257fa4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eb8257fa4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eb8257fa4_0_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eb8257fa4_0_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eb8257fa4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eb8257fa4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" name="Google Shape;5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bg>
      <p:bgPr>
        <a:solidFill>
          <a:schemeClr val="lt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" name="Google Shape;60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1" name="Google Shape;61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5" name="Google Shape;65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2438550" y="1811950"/>
            <a:ext cx="4266900" cy="1159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438550" y="2840054"/>
            <a:ext cx="4266900" cy="784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370425" y="1780800"/>
            <a:ext cx="4403100" cy="1944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68300" lvl="0" marL="457200" rtl="0" algn="ctr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1pPr>
            <a:lvl2pPr indent="-368300" lvl="1" marL="914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2pPr>
            <a:lvl3pPr indent="-368300" lvl="2" marL="1371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3pPr>
            <a:lvl4pPr indent="-368300" lvl="3" marL="18288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4pPr>
            <a:lvl5pPr indent="-368300" lvl="4" marL="22860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5pPr>
            <a:lvl6pPr indent="-368300" lvl="5" marL="27432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6pPr>
            <a:lvl7pPr indent="-368300" lvl="6" marL="3200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7pPr>
            <a:lvl8pPr indent="-368300" lvl="7" marL="3657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8pPr>
            <a:lvl9pPr indent="-368300" lvl="8" marL="411480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3593400" y="11623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b="1" sz="7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+ Image">
  <p:cSld name="TITLE_AND_BODY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699000" y="790150"/>
            <a:ext cx="3494700" cy="8280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699000" y="1770225"/>
            <a:ext cx="3494700" cy="2583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 rtl="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844325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1" name="Google Shape;41;p8"/>
          <p:cNvSpPr txBox="1"/>
          <p:nvPr>
            <p:ph idx="2" type="body"/>
          </p:nvPr>
        </p:nvSpPr>
        <p:spPr>
          <a:xfrm>
            <a:off x="5524777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2" name="Google Shape;42;p8"/>
          <p:cNvSpPr txBox="1"/>
          <p:nvPr>
            <p:ph idx="3" type="body"/>
          </p:nvPr>
        </p:nvSpPr>
        <p:spPr>
          <a:xfrm>
            <a:off x="7205229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457200" y="534577"/>
            <a:ext cx="8229600" cy="393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228600" lvl="0" marL="457200" algn="ctr">
              <a:spcBef>
                <a:spcPts val="360"/>
              </a:spcBef>
              <a:spcAft>
                <a:spcPts val="100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ctr" bIns="0" lIns="0" spcFirstLastPara="1" rIns="0" wrap="square" tIns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683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683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683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683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683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683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683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683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683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ctrTitle"/>
          </p:nvPr>
        </p:nvSpPr>
        <p:spPr>
          <a:xfrm>
            <a:off x="3083400" y="1854600"/>
            <a:ext cx="2977200" cy="1434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Bank++</a:t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3693300" y="2914800"/>
            <a:ext cx="17574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Nathaniel Jaime</a:t>
            </a:r>
            <a:endParaRPr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7600" y="3517100"/>
            <a:ext cx="1626400" cy="162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Bank++?</a:t>
            </a:r>
            <a:endParaRPr/>
          </a:p>
        </p:txBody>
      </p:sp>
      <p:sp>
        <p:nvSpPr>
          <p:cNvPr id="78" name="Google Shape;78;p15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Bank++ is a Salesforce Application that allows bank users to make:</a:t>
            </a:r>
            <a:endParaRPr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200"/>
              <a:buChar char="◦"/>
            </a:pPr>
            <a:r>
              <a:rPr lang="en">
                <a:solidFill>
                  <a:srgbClr val="000000"/>
                </a:solidFill>
              </a:rPr>
              <a:t>Customer Accounts</a:t>
            </a:r>
            <a:endParaRPr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◦"/>
            </a:pPr>
            <a:r>
              <a:rPr lang="en">
                <a:solidFill>
                  <a:srgbClr val="000000"/>
                </a:solidFill>
              </a:rPr>
              <a:t>Contacts</a:t>
            </a:r>
            <a:endParaRPr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◦"/>
            </a:pPr>
            <a:r>
              <a:rPr lang="en">
                <a:solidFill>
                  <a:srgbClr val="000000"/>
                </a:solidFill>
              </a:rPr>
              <a:t>Loans</a:t>
            </a:r>
            <a:endParaRPr>
              <a:solidFill>
                <a:srgbClr val="00000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◦"/>
            </a:pPr>
            <a:r>
              <a:rPr lang="en">
                <a:solidFill>
                  <a:srgbClr val="000000"/>
                </a:solidFill>
              </a:rPr>
              <a:t>And their respective transactions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375" y="871538"/>
            <a:ext cx="5429250" cy="340042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2071700" y="978700"/>
            <a:ext cx="25359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Montserrat Light"/>
                <a:ea typeface="Montserrat Light"/>
                <a:cs typeface="Montserrat Light"/>
                <a:sym typeface="Montserrat Light"/>
              </a:rPr>
              <a:t>ERD</a:t>
            </a:r>
            <a:endParaRPr sz="6000"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b="20323" l="14007" r="47543" t="28002"/>
          <a:stretch/>
        </p:blipFill>
        <p:spPr>
          <a:xfrm>
            <a:off x="3450424" y="645163"/>
            <a:ext cx="5097226" cy="38531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/>
          <p:nvPr/>
        </p:nvSpPr>
        <p:spPr>
          <a:xfrm>
            <a:off x="978700" y="685800"/>
            <a:ext cx="2121600" cy="36792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1121575" y="835825"/>
            <a:ext cx="1878900" cy="34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Used Role Hierarchy to allow the Bank Teller user to only see what they need to see.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92" name="Google Shape;92;p17"/>
          <p:cNvSpPr/>
          <p:nvPr/>
        </p:nvSpPr>
        <p:spPr>
          <a:xfrm rot="10800000">
            <a:off x="5702638" y="3286150"/>
            <a:ext cx="592800" cy="2643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8"/>
          <p:cNvPicPr preferRelativeResize="0"/>
          <p:nvPr/>
        </p:nvPicPr>
        <p:blipFill rotWithShape="1">
          <a:blip r:embed="rId3">
            <a:alphaModFix/>
          </a:blip>
          <a:srcRect b="3636" l="0" r="616" t="14275"/>
          <a:stretch/>
        </p:blipFill>
        <p:spPr>
          <a:xfrm>
            <a:off x="1571625" y="1799200"/>
            <a:ext cx="6000749" cy="27881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/>
          <p:nvPr/>
        </p:nvSpPr>
        <p:spPr>
          <a:xfrm rot="8950980">
            <a:off x="2829128" y="2186071"/>
            <a:ext cx="401720" cy="13263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/>
          <p:nvPr/>
        </p:nvSpPr>
        <p:spPr>
          <a:xfrm rot="5400000">
            <a:off x="4095325" y="-1833900"/>
            <a:ext cx="931800" cy="59223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/>
        </p:nvSpPr>
        <p:spPr>
          <a:xfrm>
            <a:off x="1678775" y="761375"/>
            <a:ext cx="5779200" cy="7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Used Profiles to restrict object access to only the core </a:t>
            </a: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operations</a:t>
            </a: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 of Bank++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9"/>
          <p:cNvPicPr preferRelativeResize="0"/>
          <p:nvPr/>
        </p:nvPicPr>
        <p:blipFill rotWithShape="1">
          <a:blip r:embed="rId3">
            <a:alphaModFix/>
          </a:blip>
          <a:srcRect b="4523" l="0" r="0" t="13977"/>
          <a:stretch/>
        </p:blipFill>
        <p:spPr>
          <a:xfrm>
            <a:off x="1155575" y="1496850"/>
            <a:ext cx="6832848" cy="313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/>
          <p:nvPr/>
        </p:nvSpPr>
        <p:spPr>
          <a:xfrm rot="5400000">
            <a:off x="4141800" y="-1991050"/>
            <a:ext cx="860400" cy="5922300"/>
          </a:xfrm>
          <a:prstGeom prst="rect">
            <a:avLst/>
          </a:prstGeom>
          <a:noFill/>
          <a:ln cap="flat" cmpd="sng" w="1143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9"/>
          <p:cNvSpPr txBox="1"/>
          <p:nvPr/>
        </p:nvSpPr>
        <p:spPr>
          <a:xfrm>
            <a:off x="1682400" y="539905"/>
            <a:ext cx="5779200" cy="6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 Light"/>
                <a:ea typeface="Montserrat Light"/>
                <a:cs typeface="Montserrat Light"/>
                <a:sym typeface="Montserrat Light"/>
              </a:rPr>
              <a:t>Used Trusted IP Ranges (in theory) 2FA, and Login Hours to make sure that the Bank Teller does most of their work on company time</a:t>
            </a:r>
            <a:endParaRPr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2370425" y="1780800"/>
            <a:ext cx="4403100" cy="194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 rotWithShape="1">
          <a:blip r:embed="rId3">
            <a:alphaModFix/>
          </a:blip>
          <a:srcRect b="2734" l="0" r="0" t="9353"/>
          <a:stretch/>
        </p:blipFill>
        <p:spPr>
          <a:xfrm>
            <a:off x="33325" y="391963"/>
            <a:ext cx="9144000" cy="4521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/>
          <p:nvPr/>
        </p:nvSpPr>
        <p:spPr>
          <a:xfrm rot="2247514">
            <a:off x="3057656" y="2534998"/>
            <a:ext cx="800082" cy="43592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/>
        </p:nvSpPr>
        <p:spPr>
          <a:xfrm>
            <a:off x="2900400" y="1807350"/>
            <a:ext cx="3343200" cy="152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DEMO</a:t>
            </a:r>
            <a:endParaRPr sz="7200">
              <a:solidFill>
                <a:srgbClr val="FFFFF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